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47"/>
  </p:notesMasterIdLst>
  <p:sldIdLst>
    <p:sldId id="256" r:id="rId2"/>
    <p:sldId id="259" r:id="rId3"/>
    <p:sldId id="268" r:id="rId4"/>
    <p:sldId id="260" r:id="rId5"/>
    <p:sldId id="311" r:id="rId6"/>
    <p:sldId id="348" r:id="rId7"/>
    <p:sldId id="332" r:id="rId8"/>
    <p:sldId id="313" r:id="rId9"/>
    <p:sldId id="312" r:id="rId10"/>
    <p:sldId id="333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34" r:id="rId20"/>
    <p:sldId id="318" r:id="rId21"/>
    <p:sldId id="319" r:id="rId22"/>
    <p:sldId id="320" r:id="rId23"/>
    <p:sldId id="321" r:id="rId24"/>
    <p:sldId id="335" r:id="rId25"/>
    <p:sldId id="349" r:id="rId26"/>
    <p:sldId id="350" r:id="rId27"/>
    <p:sldId id="351" r:id="rId28"/>
    <p:sldId id="336" r:id="rId29"/>
    <p:sldId id="340" r:id="rId30"/>
    <p:sldId id="341" r:id="rId31"/>
    <p:sldId id="342" r:id="rId32"/>
    <p:sldId id="343" r:id="rId33"/>
    <p:sldId id="337" r:id="rId34"/>
    <p:sldId id="344" r:id="rId35"/>
    <p:sldId id="345" r:id="rId36"/>
    <p:sldId id="346" r:id="rId37"/>
    <p:sldId id="347" r:id="rId38"/>
    <p:sldId id="352" r:id="rId39"/>
    <p:sldId id="353" r:id="rId40"/>
    <p:sldId id="354" r:id="rId41"/>
    <p:sldId id="356" r:id="rId42"/>
    <p:sldId id="355" r:id="rId43"/>
    <p:sldId id="358" r:id="rId44"/>
    <p:sldId id="357" r:id="rId45"/>
    <p:sldId id="264" r:id="rId46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8"/>
      <p:bold r:id="rId49"/>
    </p:embeddedFont>
    <p:embeddedFont>
      <p:font typeface="에스코어 드림 4 Regular" panose="020B0503030302020204" pitchFamily="34" charset="-127"/>
      <p:regular r:id="rId50"/>
    </p:embeddedFont>
    <p:embeddedFont>
      <p:font typeface="Cuprum" panose="020B0600000101010101" charset="0"/>
      <p:regular r:id="rId51"/>
      <p:bold r:id="rId52"/>
      <p:italic r:id="rId53"/>
      <p:boldItalic r:id="rId54"/>
    </p:embeddedFont>
    <p:embeddedFont>
      <p:font typeface="에스코어 드림 5 Medium" panose="020B0503030302020204" pitchFamily="34" charset="-127"/>
      <p:regular r:id="rId55"/>
    </p:embeddedFont>
    <p:embeddedFont>
      <p:font typeface="Orbitron" panose="020B0600000101010101" charset="0"/>
      <p:regular r:id="rId56"/>
      <p:bold r:id="rId57"/>
    </p:embeddedFont>
    <p:embeddedFont>
      <p:font typeface="에스코어 드림 3 Light" panose="020B0303030302020204" pitchFamily="34" charset="-127"/>
      <p:regular r:id="rId58"/>
    </p:embeddedFont>
    <p:embeddedFont>
      <p:font typeface="에스코어 드림 7 ExtraBold" panose="020B0803030302020204" pitchFamily="34" charset="-127"/>
      <p:bold r:id="rId59"/>
    </p:embeddedFont>
    <p:embeddedFont>
      <p:font typeface="Assistant" panose="020B0600000101010101" charset="-79"/>
      <p:regular r:id="rId60"/>
      <p:bold r:id="rId61"/>
    </p:embeddedFont>
    <p:embeddedFont>
      <p:font typeface="에스코어 드림 6 Bold" panose="020B0703030302020204" pitchFamily="34" charset="-127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EEDCB4-1D5A-49B2-82F2-229EA2437A10}">
  <a:tblStyle styleId="{0DEEDCB4-1D5A-49B2-82F2-229EA2437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1749" autoAdjust="0"/>
  </p:normalViewPr>
  <p:slideViewPr>
    <p:cSldViewPr snapToGrid="0">
      <p:cViewPr>
        <p:scale>
          <a:sx n="75" d="100"/>
          <a:sy n="75" d="100"/>
        </p:scale>
        <p:origin x="1603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2e1aada3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2e1aada3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73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75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794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130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628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262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240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81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782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98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863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529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495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921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380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693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717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181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175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22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818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538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128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101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474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280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441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228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30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86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300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8047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609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92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4690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9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770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81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801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30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77302" y="673625"/>
            <a:ext cx="6581100" cy="219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77921" y="3615250"/>
            <a:ext cx="3789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3" name="Google Shape;13;p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017900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017900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79" name="Google Shape;79;p9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name="adj" fmla="val 4973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9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81" name="Google Shape;81;p9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9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720000" y="183205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 hasCustomPrompt="1"/>
          </p:nvPr>
        </p:nvSpPr>
        <p:spPr>
          <a:xfrm>
            <a:off x="1306239" y="143730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0000" y="2359750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/>
          </p:nvPr>
        </p:nvSpPr>
        <p:spPr>
          <a:xfrm>
            <a:off x="3485524" y="183205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 hasCustomPrompt="1"/>
          </p:nvPr>
        </p:nvSpPr>
        <p:spPr>
          <a:xfrm>
            <a:off x="4071756" y="143730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5"/>
          </p:nvPr>
        </p:nvSpPr>
        <p:spPr>
          <a:xfrm>
            <a:off x="3485524" y="2359750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/>
          </p:nvPr>
        </p:nvSpPr>
        <p:spPr>
          <a:xfrm>
            <a:off x="6240900" y="183205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7" hasCustomPrompt="1"/>
          </p:nvPr>
        </p:nvSpPr>
        <p:spPr>
          <a:xfrm>
            <a:off x="6827132" y="143730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8"/>
          </p:nvPr>
        </p:nvSpPr>
        <p:spPr>
          <a:xfrm>
            <a:off x="6240900" y="2359750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3" hasCustomPrompt="1"/>
          </p:nvPr>
        </p:nvSpPr>
        <p:spPr>
          <a:xfrm>
            <a:off x="1340612" y="3232759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4"/>
          </p:nvPr>
        </p:nvSpPr>
        <p:spPr>
          <a:xfrm>
            <a:off x="720000" y="4152026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5"/>
          </p:nvPr>
        </p:nvSpPr>
        <p:spPr>
          <a:xfrm>
            <a:off x="3485524" y="362430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6" hasCustomPrompt="1"/>
          </p:nvPr>
        </p:nvSpPr>
        <p:spPr>
          <a:xfrm>
            <a:off x="4071756" y="3232759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7"/>
          </p:nvPr>
        </p:nvSpPr>
        <p:spPr>
          <a:xfrm>
            <a:off x="3485524" y="4152026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8"/>
          </p:nvPr>
        </p:nvSpPr>
        <p:spPr>
          <a:xfrm>
            <a:off x="6240900" y="362430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132" y="3232759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20"/>
          </p:nvPr>
        </p:nvSpPr>
        <p:spPr>
          <a:xfrm>
            <a:off x="6240900" y="4152026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713100" y="442056"/>
            <a:ext cx="7706069" cy="184842"/>
            <a:chOff x="2600575" y="-312369"/>
            <a:chExt cx="7706069" cy="184842"/>
          </a:xfrm>
        </p:grpSpPr>
        <p:sp>
          <p:nvSpPr>
            <p:cNvPr id="122" name="Google Shape;122;p13"/>
            <p:cNvSpPr/>
            <p:nvPr/>
          </p:nvSpPr>
          <p:spPr>
            <a:xfrm>
              <a:off x="2600575" y="-312369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10124844" y="-309327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bg>
      <p:bgPr>
        <a:solidFill>
          <a:schemeClr val="l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/>
          <p:nvPr/>
        </p:nvSpPr>
        <p:spPr>
          <a:xfrm>
            <a:off x="358665" y="239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485402" y="1754650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2" hasCustomPrompt="1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4137452" y="2924643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9" name="Google Shape;129;p1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30" name="Google Shape;130;p1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2751850" y="3553550"/>
            <a:ext cx="36378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1902009" y="1160400"/>
            <a:ext cx="5335800" cy="22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58" name="Google Shape;158;p17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59" name="Google Shape;159;p17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>
            <a:off x="713100" y="4516675"/>
            <a:ext cx="7706069" cy="181800"/>
            <a:chOff x="2600575" y="3762250"/>
            <a:chExt cx="7706069" cy="181800"/>
          </a:xfrm>
        </p:grpSpPr>
        <p:sp>
          <p:nvSpPr>
            <p:cNvPr id="165" name="Google Shape;165;p17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0124844" y="3762250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2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56" name="Google Shape;356;p32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name="adj" fmla="val 4973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7" name="Google Shape;357;p32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8" name="Google Shape;358;p3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59" name="Google Shape;359;p3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2"/>
          <p:cNvSpPr/>
          <p:nvPr/>
        </p:nvSpPr>
        <p:spPr>
          <a:xfrm>
            <a:off x="1992438" y="3209770"/>
            <a:ext cx="5163900" cy="540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364" name="Google Shape;364;p32"/>
          <p:cNvGrpSpPr/>
          <p:nvPr/>
        </p:nvGrpSpPr>
        <p:grpSpPr>
          <a:xfrm>
            <a:off x="7774198" y="1271033"/>
            <a:ext cx="656700" cy="656686"/>
            <a:chOff x="8030050" y="2613550"/>
            <a:chExt cx="1147475" cy="1147450"/>
          </a:xfrm>
        </p:grpSpPr>
        <p:sp>
          <p:nvSpPr>
            <p:cNvPr id="365" name="Google Shape;365;p32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143275" y="2613550"/>
              <a:ext cx="923300" cy="1147450"/>
            </a:xfrm>
            <a:custGeom>
              <a:avLst/>
              <a:gdLst/>
              <a:ahLst/>
              <a:cxnLst/>
              <a:rect l="l" t="t" r="r" b="b"/>
              <a:pathLst>
                <a:path w="36932" h="45898" extrusionOk="0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242825" y="2613550"/>
              <a:ext cx="724950" cy="1147450"/>
            </a:xfrm>
            <a:custGeom>
              <a:avLst/>
              <a:gdLst/>
              <a:ahLst/>
              <a:cxnLst/>
              <a:rect l="l" t="t" r="r" b="b"/>
              <a:pathLst>
                <a:path w="28998" h="45898" extrusionOk="0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327175" y="2613550"/>
              <a:ext cx="558550" cy="1147450"/>
            </a:xfrm>
            <a:custGeom>
              <a:avLst/>
              <a:gdLst/>
              <a:ahLst/>
              <a:cxnLst/>
              <a:rect l="l" t="t" r="r" b="b"/>
              <a:pathLst>
                <a:path w="22342" h="45898" extrusionOk="0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8420625" y="2613550"/>
              <a:ext cx="376950" cy="1147450"/>
            </a:xfrm>
            <a:custGeom>
              <a:avLst/>
              <a:gdLst/>
              <a:ahLst/>
              <a:cxnLst/>
              <a:rect l="l" t="t" r="r" b="b"/>
              <a:pathLst>
                <a:path w="15078" h="45898" extrusionOk="0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8519425" y="2613550"/>
              <a:ext cx="183925" cy="1147450"/>
            </a:xfrm>
            <a:custGeom>
              <a:avLst/>
              <a:gdLst/>
              <a:ahLst/>
              <a:cxnLst/>
              <a:rect l="l" t="t" r="r" b="b"/>
              <a:pathLst>
                <a:path w="7357" h="45898" extrusionOk="0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8599200" y="2618100"/>
              <a:ext cx="9150" cy="1138350"/>
            </a:xfrm>
            <a:custGeom>
              <a:avLst/>
              <a:gdLst/>
              <a:ahLst/>
              <a:cxnLst/>
              <a:rect l="l" t="t" r="r" b="b"/>
              <a:pathLst>
                <a:path w="366" h="45534" extrusionOk="0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8045250" y="327010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8061200" y="33544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8095400" y="34388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8144025" y="3513250"/>
              <a:ext cx="920275" cy="9150"/>
            </a:xfrm>
            <a:custGeom>
              <a:avLst/>
              <a:gdLst/>
              <a:ahLst/>
              <a:cxnLst/>
              <a:rect l="l" t="t" r="r" b="b"/>
              <a:pathLst>
                <a:path w="36811" h="366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201025" y="3581650"/>
              <a:ext cx="804000" cy="9150"/>
            </a:xfrm>
            <a:custGeom>
              <a:avLst/>
              <a:gdLst/>
              <a:ahLst/>
              <a:cxnLst/>
              <a:rect l="l" t="t" r="r" b="b"/>
              <a:pathLst>
                <a:path w="32160" h="36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270925" y="36432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349200" y="36910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8034600" y="3189550"/>
              <a:ext cx="1140625" cy="9150"/>
            </a:xfrm>
            <a:custGeom>
              <a:avLst/>
              <a:gdLst/>
              <a:ahLst/>
              <a:cxnLst/>
              <a:rect l="l" t="t" r="r" b="b"/>
              <a:pathLst>
                <a:path w="45625" h="366" extrusionOk="0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8045250" y="310215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8061200" y="30170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8095400" y="29327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8144025" y="2858225"/>
              <a:ext cx="920275" cy="9925"/>
            </a:xfrm>
            <a:custGeom>
              <a:avLst/>
              <a:gdLst/>
              <a:ahLst/>
              <a:cxnLst/>
              <a:rect l="l" t="t" r="r" b="b"/>
              <a:pathLst>
                <a:path w="36811" h="397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8201025" y="2789850"/>
              <a:ext cx="804000" cy="9900"/>
            </a:xfrm>
            <a:custGeom>
              <a:avLst/>
              <a:gdLst/>
              <a:ahLst/>
              <a:cxnLst/>
              <a:rect l="l" t="t" r="r" b="b"/>
              <a:pathLst>
                <a:path w="32160" h="39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8270925" y="27283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8349200" y="26811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1741313" y="4379925"/>
            <a:ext cx="5666187" cy="318550"/>
            <a:chOff x="2764725" y="4448400"/>
            <a:chExt cx="5666187" cy="318550"/>
          </a:xfrm>
        </p:grpSpPr>
        <p:sp>
          <p:nvSpPr>
            <p:cNvPr id="389" name="Google Shape;389;p32"/>
            <p:cNvSpPr/>
            <p:nvPr/>
          </p:nvSpPr>
          <p:spPr>
            <a:xfrm>
              <a:off x="8146975" y="4448400"/>
              <a:ext cx="283937" cy="318550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0" name="Google Shape;390;p32"/>
            <p:cNvCxnSpPr/>
            <p:nvPr/>
          </p:nvCxnSpPr>
          <p:spPr>
            <a:xfrm>
              <a:off x="2764725" y="4607675"/>
              <a:ext cx="56493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2"/>
          <p:cNvSpPr/>
          <p:nvPr/>
        </p:nvSpPr>
        <p:spPr>
          <a:xfrm>
            <a:off x="1987663" y="2413070"/>
            <a:ext cx="5163900" cy="540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1987663" y="1616370"/>
            <a:ext cx="5163900" cy="540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3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395" name="Google Shape;395;p33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name="adj" fmla="val 4973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" name="Google Shape;396;p33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397" name="Google Shape;397;p33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33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9" name="Google Shape;399;p33"/>
          <p:cNvSpPr/>
          <p:nvPr/>
        </p:nvSpPr>
        <p:spPr>
          <a:xfrm>
            <a:off x="6744573" y="3029250"/>
            <a:ext cx="1523400" cy="152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>
            <a:off x="7177923" y="3462608"/>
            <a:ext cx="656700" cy="656686"/>
            <a:chOff x="8030050" y="2613550"/>
            <a:chExt cx="1147475" cy="1147450"/>
          </a:xfrm>
        </p:grpSpPr>
        <p:sp>
          <p:nvSpPr>
            <p:cNvPr id="401" name="Google Shape;401;p33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8143275" y="2613550"/>
              <a:ext cx="923300" cy="1147450"/>
            </a:xfrm>
            <a:custGeom>
              <a:avLst/>
              <a:gdLst/>
              <a:ahLst/>
              <a:cxnLst/>
              <a:rect l="l" t="t" r="r" b="b"/>
              <a:pathLst>
                <a:path w="36932" h="45898" extrusionOk="0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8242825" y="2613550"/>
              <a:ext cx="724950" cy="1147450"/>
            </a:xfrm>
            <a:custGeom>
              <a:avLst/>
              <a:gdLst/>
              <a:ahLst/>
              <a:cxnLst/>
              <a:rect l="l" t="t" r="r" b="b"/>
              <a:pathLst>
                <a:path w="28998" h="45898" extrusionOk="0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8327175" y="2613550"/>
              <a:ext cx="558550" cy="1147450"/>
            </a:xfrm>
            <a:custGeom>
              <a:avLst/>
              <a:gdLst/>
              <a:ahLst/>
              <a:cxnLst/>
              <a:rect l="l" t="t" r="r" b="b"/>
              <a:pathLst>
                <a:path w="22342" h="45898" extrusionOk="0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8420625" y="2613550"/>
              <a:ext cx="376950" cy="1147450"/>
            </a:xfrm>
            <a:custGeom>
              <a:avLst/>
              <a:gdLst/>
              <a:ahLst/>
              <a:cxnLst/>
              <a:rect l="l" t="t" r="r" b="b"/>
              <a:pathLst>
                <a:path w="15078" h="45898" extrusionOk="0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8519425" y="2613550"/>
              <a:ext cx="183925" cy="1147450"/>
            </a:xfrm>
            <a:custGeom>
              <a:avLst/>
              <a:gdLst/>
              <a:ahLst/>
              <a:cxnLst/>
              <a:rect l="l" t="t" r="r" b="b"/>
              <a:pathLst>
                <a:path w="7357" h="45898" extrusionOk="0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8599200" y="2618100"/>
              <a:ext cx="9150" cy="1138350"/>
            </a:xfrm>
            <a:custGeom>
              <a:avLst/>
              <a:gdLst/>
              <a:ahLst/>
              <a:cxnLst/>
              <a:rect l="l" t="t" r="r" b="b"/>
              <a:pathLst>
                <a:path w="366" h="45534" extrusionOk="0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8045250" y="327010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8061200" y="33544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8095400" y="34388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8144025" y="3513250"/>
              <a:ext cx="920275" cy="9150"/>
            </a:xfrm>
            <a:custGeom>
              <a:avLst/>
              <a:gdLst/>
              <a:ahLst/>
              <a:cxnLst/>
              <a:rect l="l" t="t" r="r" b="b"/>
              <a:pathLst>
                <a:path w="36811" h="366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8201025" y="3581650"/>
              <a:ext cx="804000" cy="9150"/>
            </a:xfrm>
            <a:custGeom>
              <a:avLst/>
              <a:gdLst/>
              <a:ahLst/>
              <a:cxnLst/>
              <a:rect l="l" t="t" r="r" b="b"/>
              <a:pathLst>
                <a:path w="32160" h="36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8270925" y="36432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8349200" y="36910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8034600" y="3189550"/>
              <a:ext cx="1140625" cy="9150"/>
            </a:xfrm>
            <a:custGeom>
              <a:avLst/>
              <a:gdLst/>
              <a:ahLst/>
              <a:cxnLst/>
              <a:rect l="l" t="t" r="r" b="b"/>
              <a:pathLst>
                <a:path w="45625" h="366" extrusionOk="0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8045250" y="310215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8061200" y="30170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8095400" y="29327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8144025" y="2858225"/>
              <a:ext cx="920275" cy="9925"/>
            </a:xfrm>
            <a:custGeom>
              <a:avLst/>
              <a:gdLst/>
              <a:ahLst/>
              <a:cxnLst/>
              <a:rect l="l" t="t" r="r" b="b"/>
              <a:pathLst>
                <a:path w="36811" h="397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8201025" y="2789850"/>
              <a:ext cx="804000" cy="9900"/>
            </a:xfrm>
            <a:custGeom>
              <a:avLst/>
              <a:gdLst/>
              <a:ahLst/>
              <a:cxnLst/>
              <a:rect l="l" t="t" r="r" b="b"/>
              <a:pathLst>
                <a:path w="32160" h="39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270925" y="27283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8349200" y="26811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3"/>
          <p:cNvSpPr/>
          <p:nvPr/>
        </p:nvSpPr>
        <p:spPr>
          <a:xfrm>
            <a:off x="5216513" y="3898775"/>
            <a:ext cx="301828" cy="338622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solidFill>
          <a:schemeClr val="lt2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4"/>
          <p:cNvGrpSpPr/>
          <p:nvPr/>
        </p:nvGrpSpPr>
        <p:grpSpPr>
          <a:xfrm>
            <a:off x="713100" y="449365"/>
            <a:ext cx="7706069" cy="4249110"/>
            <a:chOff x="2600575" y="-305060"/>
            <a:chExt cx="7706069" cy="4249110"/>
          </a:xfrm>
        </p:grpSpPr>
        <p:sp>
          <p:nvSpPr>
            <p:cNvPr id="428" name="Google Shape;428;p34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10124844" y="-305060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4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432" name="Google Shape;432;p3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rbitron"/>
              <a:buNone/>
              <a:defRPr sz="3200" b="1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3" r:id="rId6"/>
    <p:sldLayoutId id="2147483678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/>
          <p:nvPr/>
        </p:nvSpPr>
        <p:spPr>
          <a:xfrm>
            <a:off x="1990050" y="3582995"/>
            <a:ext cx="5619854" cy="540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450" name="Google Shape;450;p38"/>
          <p:cNvSpPr txBox="1">
            <a:spLocks noGrp="1"/>
          </p:cNvSpPr>
          <p:nvPr>
            <p:ph type="subTitle" idx="1"/>
          </p:nvPr>
        </p:nvSpPr>
        <p:spPr>
          <a:xfrm>
            <a:off x="2334404" y="3665537"/>
            <a:ext cx="4343768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김수진 김대영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윤호준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이연의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최지원 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홍성목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1402673" y="990050"/>
            <a:ext cx="6207231" cy="16970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chemeClr val="dk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CHUKKA</a:t>
            </a:r>
            <a:endParaRPr sz="6300" b="1" dirty="0">
              <a:solidFill>
                <a:schemeClr val="dk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Orbitron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617925" y="4516775"/>
            <a:ext cx="21468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rbitron"/>
                <a:sym typeface="Orbitron"/>
              </a:rPr>
              <a:t>SSAFY 7</a:t>
            </a:r>
            <a:r>
              <a:rPr lang="ko-KR" altLang="en-US" sz="1000" dirty="0" smtClean="0">
                <a:solidFill>
                  <a:schemeClr val="l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rbitron"/>
                <a:sym typeface="Orbitron"/>
              </a:rPr>
              <a:t>기 공통프로젝트</a:t>
            </a:r>
            <a:endParaRPr sz="1000" dirty="0">
              <a:solidFill>
                <a:schemeClr val="lt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rbitron"/>
              <a:sym typeface="Orbitron"/>
            </a:endParaRPr>
          </a:p>
        </p:txBody>
      </p:sp>
      <p:grpSp>
        <p:nvGrpSpPr>
          <p:cNvPr id="454" name="Google Shape;454;p38"/>
          <p:cNvGrpSpPr/>
          <p:nvPr/>
        </p:nvGrpSpPr>
        <p:grpSpPr>
          <a:xfrm>
            <a:off x="7757823" y="452808"/>
            <a:ext cx="656700" cy="656686"/>
            <a:chOff x="8030050" y="2613550"/>
            <a:chExt cx="1147475" cy="1147450"/>
          </a:xfrm>
        </p:grpSpPr>
        <p:sp>
          <p:nvSpPr>
            <p:cNvPr id="455" name="Google Shape;455;p38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8143275" y="2613550"/>
              <a:ext cx="923300" cy="1147450"/>
            </a:xfrm>
            <a:custGeom>
              <a:avLst/>
              <a:gdLst/>
              <a:ahLst/>
              <a:cxnLst/>
              <a:rect l="l" t="t" r="r" b="b"/>
              <a:pathLst>
                <a:path w="36932" h="45898" extrusionOk="0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8242825" y="2613550"/>
              <a:ext cx="724950" cy="1147450"/>
            </a:xfrm>
            <a:custGeom>
              <a:avLst/>
              <a:gdLst/>
              <a:ahLst/>
              <a:cxnLst/>
              <a:rect l="l" t="t" r="r" b="b"/>
              <a:pathLst>
                <a:path w="28998" h="45898" extrusionOk="0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8327175" y="2613550"/>
              <a:ext cx="558550" cy="1147450"/>
            </a:xfrm>
            <a:custGeom>
              <a:avLst/>
              <a:gdLst/>
              <a:ahLst/>
              <a:cxnLst/>
              <a:rect l="l" t="t" r="r" b="b"/>
              <a:pathLst>
                <a:path w="22342" h="45898" extrusionOk="0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8420625" y="2613550"/>
              <a:ext cx="376950" cy="1147450"/>
            </a:xfrm>
            <a:custGeom>
              <a:avLst/>
              <a:gdLst/>
              <a:ahLst/>
              <a:cxnLst/>
              <a:rect l="l" t="t" r="r" b="b"/>
              <a:pathLst>
                <a:path w="15078" h="45898" extrusionOk="0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8519425" y="2613550"/>
              <a:ext cx="183925" cy="1147450"/>
            </a:xfrm>
            <a:custGeom>
              <a:avLst/>
              <a:gdLst/>
              <a:ahLst/>
              <a:cxnLst/>
              <a:rect l="l" t="t" r="r" b="b"/>
              <a:pathLst>
                <a:path w="7357" h="45898" extrusionOk="0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8599200" y="2618100"/>
              <a:ext cx="9150" cy="1138350"/>
            </a:xfrm>
            <a:custGeom>
              <a:avLst/>
              <a:gdLst/>
              <a:ahLst/>
              <a:cxnLst/>
              <a:rect l="l" t="t" r="r" b="b"/>
              <a:pathLst>
                <a:path w="366" h="45534" extrusionOk="0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8045250" y="327010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8061200" y="33544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8095400" y="34388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8144025" y="3513250"/>
              <a:ext cx="920275" cy="9150"/>
            </a:xfrm>
            <a:custGeom>
              <a:avLst/>
              <a:gdLst/>
              <a:ahLst/>
              <a:cxnLst/>
              <a:rect l="l" t="t" r="r" b="b"/>
              <a:pathLst>
                <a:path w="36811" h="366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8201025" y="3581650"/>
              <a:ext cx="804000" cy="9150"/>
            </a:xfrm>
            <a:custGeom>
              <a:avLst/>
              <a:gdLst/>
              <a:ahLst/>
              <a:cxnLst/>
              <a:rect l="l" t="t" r="r" b="b"/>
              <a:pathLst>
                <a:path w="32160" h="36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8270925" y="36432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8349200" y="36910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8034600" y="3189550"/>
              <a:ext cx="1140625" cy="9150"/>
            </a:xfrm>
            <a:custGeom>
              <a:avLst/>
              <a:gdLst/>
              <a:ahLst/>
              <a:cxnLst/>
              <a:rect l="l" t="t" r="r" b="b"/>
              <a:pathLst>
                <a:path w="45625" h="366" extrusionOk="0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8045250" y="310215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8061200" y="30170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8095400" y="29327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8144025" y="2858225"/>
              <a:ext cx="920275" cy="9925"/>
            </a:xfrm>
            <a:custGeom>
              <a:avLst/>
              <a:gdLst/>
              <a:ahLst/>
              <a:cxnLst/>
              <a:rect l="l" t="t" r="r" b="b"/>
              <a:pathLst>
                <a:path w="36811" h="397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8201025" y="2789850"/>
              <a:ext cx="804000" cy="9900"/>
            </a:xfrm>
            <a:custGeom>
              <a:avLst/>
              <a:gdLst/>
              <a:ahLst/>
              <a:cxnLst/>
              <a:rect l="l" t="t" r="r" b="b"/>
              <a:pathLst>
                <a:path w="32160" h="39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8270925" y="27283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8349200" y="26811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38"/>
          <p:cNvGrpSpPr/>
          <p:nvPr/>
        </p:nvGrpSpPr>
        <p:grpSpPr>
          <a:xfrm>
            <a:off x="2764725" y="4448400"/>
            <a:ext cx="5666187" cy="318550"/>
            <a:chOff x="2764725" y="4448400"/>
            <a:chExt cx="5666187" cy="318550"/>
          </a:xfrm>
        </p:grpSpPr>
        <p:sp>
          <p:nvSpPr>
            <p:cNvPr id="479" name="Google Shape;479;p38"/>
            <p:cNvSpPr/>
            <p:nvPr/>
          </p:nvSpPr>
          <p:spPr>
            <a:xfrm>
              <a:off x="8146975" y="4448400"/>
              <a:ext cx="283937" cy="318550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0" name="Google Shape;480;p38"/>
            <p:cNvCxnSpPr>
              <a:stCxn id="453" idx="3"/>
            </p:cNvCxnSpPr>
            <p:nvPr/>
          </p:nvCxnSpPr>
          <p:spPr>
            <a:xfrm>
              <a:off x="2764725" y="4607675"/>
              <a:ext cx="56493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451;p38"/>
          <p:cNvSpPr txBox="1">
            <a:spLocks/>
          </p:cNvSpPr>
          <p:nvPr/>
        </p:nvSpPr>
        <p:spPr>
          <a:xfrm>
            <a:off x="1215739" y="2206395"/>
            <a:ext cx="6581100" cy="84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시연시나리오</a:t>
            </a:r>
            <a:endParaRPr lang="ko-KR" altLang="en-US" sz="4800" dirty="0">
              <a:solidFill>
                <a:schemeClr val="dk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60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74" y="1065370"/>
            <a:ext cx="4659776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988" y="251949"/>
            <a:ext cx="143981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6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</a:t>
            </a:r>
            <a:r>
              <a:rPr lang="ko-KR" altLang="en-US" sz="16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목록</a:t>
            </a:r>
            <a:endParaRPr lang="en-US" altLang="ko-KR" sz="16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상세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 강의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녹화 강의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60619" y="1309256"/>
            <a:ext cx="3103417" cy="191611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69004" y="3469256"/>
            <a:ext cx="3942702" cy="1169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목록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정보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난이도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장르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타입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제공 합니다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마우스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hover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상세 페이지로 이동하는 버튼 나타납니다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269004" y="124845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348844" y="358525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9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61" y="507278"/>
            <a:ext cx="4382306" cy="3096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988" y="251949"/>
            <a:ext cx="14398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목록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상세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 강의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녹화 강의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86402" y="770416"/>
            <a:ext cx="1662544" cy="10168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52655" y="61652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1.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86401" y="1863436"/>
            <a:ext cx="1662544" cy="3879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52655" y="178723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2</a:t>
            </a:r>
            <a:r>
              <a:rPr lang="en-US" altLang="ko-KR" b="1" dirty="0" smtClean="0">
                <a:solidFill>
                  <a:srgbClr val="FFFF00"/>
                </a:solidFill>
              </a:rPr>
              <a:t>.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5001" y="3704410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뱃지로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난이도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장르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수업방식을 알 수 있고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강의에 대한 상세 정보가 주어집니다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95001" y="375525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661" y="1716157"/>
            <a:ext cx="1471917" cy="300125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995001" y="43270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2706" y="4266225"/>
            <a:ext cx="5008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결제가 하지 않은 강의는 위와 같이 장바구니에 담을 수 있는 버튼이 있고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결제를 마친 강의는 아래와 같이 수업을 들을 수 있는 버튼이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74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328" y="298115"/>
            <a:ext cx="4700782" cy="3405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988" y="251949"/>
            <a:ext cx="14398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목록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6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상세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 강의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녹화 강의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36594" y="492120"/>
            <a:ext cx="4153857" cy="2078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727461" y="4744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135562" y="395312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6884" y="3902287"/>
            <a:ext cx="282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 소개 탭을 누르면 강사의 대한 정보를 확인할 수 있습니다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36594" y="2643227"/>
            <a:ext cx="4153857" cy="10608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56594" y="264322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90601" y="395312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31543" y="3902287"/>
            <a:ext cx="2823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강의에 대한 리뷰를 확인 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-26163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988" y="251949"/>
            <a:ext cx="14398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목록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상세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 강의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녹화 강의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67" y="346641"/>
            <a:ext cx="3781980" cy="812271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320164" y="34664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067" y="1315784"/>
            <a:ext cx="3781980" cy="21903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7128" y="3577608"/>
            <a:ext cx="5551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작성을 클릭하면 리뷰를 적을 수 있는 창이 생기며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별점과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내용을 남길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107128" y="364290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00164" y="346641"/>
            <a:ext cx="3820761" cy="31594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340626" y="1158912"/>
            <a:ext cx="6626" cy="15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-26163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988" y="251949"/>
            <a:ext cx="1529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목록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상세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6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en-US" altLang="ko-KR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강의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녹화 강의</a:t>
            </a:r>
          </a:p>
        </p:txBody>
      </p:sp>
      <p:pic>
        <p:nvPicPr>
          <p:cNvPr id="1026" name="Picture 2" descr="unknown.png (1920×10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12" y="477374"/>
            <a:ext cx="4416425" cy="24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72749" y="2925315"/>
            <a:ext cx="3942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라이브 강의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왼쪽의 나의 화면과 오른쪽의 강사 화면을 비교하며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춤을 배울 수 있습니다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4012" y="472147"/>
            <a:ext cx="4416425" cy="24894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4500" y="4744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24500" y="304617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-26163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988" y="251949"/>
            <a:ext cx="15536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목록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상세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 강의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6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en-US" altLang="ko-KR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강의</a:t>
            </a:r>
            <a:endParaRPr lang="ko-KR" altLang="en-US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8935" y="2873655"/>
            <a:ext cx="394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강의 상세 페이지로 이동할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타원 9"/>
          <p:cNvSpPr/>
          <p:nvPr/>
        </p:nvSpPr>
        <p:spPr>
          <a:xfrm>
            <a:off x="2814500" y="55152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24500" y="297552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7" t="8985"/>
          <a:stretch/>
        </p:blipFill>
        <p:spPr>
          <a:xfrm>
            <a:off x="3041025" y="514350"/>
            <a:ext cx="4331325" cy="215745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41025" y="514351"/>
            <a:ext cx="654675" cy="2171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540680" y="55152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35275" y="532936"/>
            <a:ext cx="654675" cy="2171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453750" y="55152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5385" y="831980"/>
            <a:ext cx="3085295" cy="16216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47090" y="2477898"/>
            <a:ext cx="4325260" cy="1939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28935" y="247789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23295" y="83198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24500" y="329315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4062" y="3200864"/>
            <a:ext cx="3942702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나의 화면을 키고 끌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2735552" y="361078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34062" y="3514091"/>
            <a:ext cx="3942702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강의에 전체 목록을 볼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타원 25"/>
          <p:cNvSpPr/>
          <p:nvPr/>
        </p:nvSpPr>
        <p:spPr>
          <a:xfrm>
            <a:off x="2740810" y="392033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34062" y="3816462"/>
            <a:ext cx="3942702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강의 영상입니다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타원 27"/>
          <p:cNvSpPr/>
          <p:nvPr/>
        </p:nvSpPr>
        <p:spPr>
          <a:xfrm>
            <a:off x="2747436" y="421304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15552" y="4110144"/>
            <a:ext cx="51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왼쪽 오른쪽 버튼을 이용하여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이전강의와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다음강의로</a:t>
            </a:r>
            <a:r>
              <a:rPr lang="ko-KR" altLang="en-US" sz="1200" dirty="0" smtClean="0">
                <a:solidFill>
                  <a:schemeClr val="tx1"/>
                </a:solidFill>
              </a:rPr>
              <a:t> 이동 할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911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-26163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988" y="251949"/>
            <a:ext cx="14398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목록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상세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 강의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6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강의</a:t>
            </a:r>
            <a:endParaRPr lang="ko-KR" altLang="en-US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7080" y="3458715"/>
            <a:ext cx="3942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녹화 강의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왼쪽의 나의 화면과 오른쪽의 강사 화면을 비교하며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춤을 배울 수 있습니다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4012" y="472147"/>
            <a:ext cx="4416425" cy="24894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4500" y="4744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227080" y="35859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18" y="491196"/>
            <a:ext cx="4313907" cy="24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-26163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988" y="251949"/>
            <a:ext cx="14398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목록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상세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 강의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6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강의</a:t>
            </a:r>
            <a:endParaRPr lang="ko-KR" altLang="en-US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7080" y="3488406"/>
            <a:ext cx="3942702" cy="314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클릭을 할 시 원하는 강의로 이동할 수 있습니다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53750" y="45279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227080" y="35859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61" y="489920"/>
            <a:ext cx="4399276" cy="2228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42050" y="472147"/>
            <a:ext cx="1168387" cy="22466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수강 등록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1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Table of </a:t>
            </a:r>
            <a:r>
              <a:rPr lang="en" dirty="0">
                <a:solidFill>
                  <a:schemeClr val="dk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  <a:endParaRPr dirty="0">
              <a:solidFill>
                <a:schemeClr val="dk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5" name="Google Shape;535;p41"/>
          <p:cNvSpPr txBox="1">
            <a:spLocks noGrp="1"/>
          </p:cNvSpPr>
          <p:nvPr>
            <p:ph type="title" idx="18"/>
          </p:nvPr>
        </p:nvSpPr>
        <p:spPr>
          <a:xfrm>
            <a:off x="4693819" y="3734249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스낵스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1496959" y="195397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페이지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7" name="Google Shape;537;p41"/>
          <p:cNvSpPr txBox="1">
            <a:spLocks noGrp="1"/>
          </p:cNvSpPr>
          <p:nvPr>
            <p:ph type="title" idx="9"/>
          </p:nvPr>
        </p:nvSpPr>
        <p:spPr>
          <a:xfrm>
            <a:off x="499143" y="3734249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수강등록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8" name="Google Shape;538;p41"/>
          <p:cNvSpPr txBox="1">
            <a:spLocks noGrp="1"/>
          </p:cNvSpPr>
          <p:nvPr>
            <p:ph type="title" idx="15"/>
          </p:nvPr>
        </p:nvSpPr>
        <p:spPr>
          <a:xfrm>
            <a:off x="2566711" y="3703371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9" name="Google Shape;539;p41"/>
          <p:cNvSpPr txBox="1">
            <a:spLocks noGrp="1"/>
          </p:cNvSpPr>
          <p:nvPr>
            <p:ph type="title" idx="2"/>
          </p:nvPr>
        </p:nvSpPr>
        <p:spPr>
          <a:xfrm>
            <a:off x="2083198" y="155922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0" name="Google Shape;540;p41"/>
          <p:cNvSpPr txBox="1">
            <a:spLocks noGrp="1"/>
          </p:cNvSpPr>
          <p:nvPr>
            <p:ph type="title" idx="4"/>
          </p:nvPr>
        </p:nvSpPr>
        <p:spPr>
          <a:xfrm>
            <a:off x="4195389" y="1559804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1" name="Google Shape;541;p41"/>
          <p:cNvSpPr txBox="1">
            <a:spLocks noGrp="1"/>
          </p:cNvSpPr>
          <p:nvPr>
            <p:ph type="title" idx="7"/>
          </p:nvPr>
        </p:nvSpPr>
        <p:spPr>
          <a:xfrm>
            <a:off x="6307587" y="155922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2" name="Google Shape;542;p41"/>
          <p:cNvSpPr txBox="1">
            <a:spLocks noGrp="1"/>
          </p:cNvSpPr>
          <p:nvPr>
            <p:ph type="title" idx="13"/>
          </p:nvPr>
        </p:nvSpPr>
        <p:spPr>
          <a:xfrm>
            <a:off x="1119755" y="3342704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3" name="Google Shape;543;p41"/>
          <p:cNvSpPr txBox="1">
            <a:spLocks noGrp="1"/>
          </p:cNvSpPr>
          <p:nvPr>
            <p:ph type="title" idx="16"/>
          </p:nvPr>
        </p:nvSpPr>
        <p:spPr>
          <a:xfrm>
            <a:off x="3152943" y="3311826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4" name="Google Shape;544;p41"/>
          <p:cNvSpPr txBox="1">
            <a:spLocks noGrp="1"/>
          </p:cNvSpPr>
          <p:nvPr>
            <p:ph type="title" idx="19"/>
          </p:nvPr>
        </p:nvSpPr>
        <p:spPr>
          <a:xfrm>
            <a:off x="5280051" y="3342704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5" name="Google Shape;545;p41"/>
          <p:cNvSpPr txBox="1">
            <a:spLocks noGrp="1"/>
          </p:cNvSpPr>
          <p:nvPr>
            <p:ph type="title" idx="3"/>
          </p:nvPr>
        </p:nvSpPr>
        <p:spPr>
          <a:xfrm>
            <a:off x="3609157" y="1954558"/>
            <a:ext cx="2183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6" name="Google Shape;546;p41"/>
          <p:cNvSpPr txBox="1">
            <a:spLocks noGrp="1"/>
          </p:cNvSpPr>
          <p:nvPr>
            <p:ph type="title" idx="6"/>
          </p:nvPr>
        </p:nvSpPr>
        <p:spPr>
          <a:xfrm>
            <a:off x="5721355" y="1953974"/>
            <a:ext cx="2183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Google Shape;535;p41"/>
          <p:cNvSpPr txBox="1">
            <a:spLocks/>
          </p:cNvSpPr>
          <p:nvPr/>
        </p:nvSpPr>
        <p:spPr>
          <a:xfrm>
            <a:off x="6663355" y="3734249"/>
            <a:ext cx="218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Orbitron"/>
              <a:buNone/>
              <a:defRPr sz="2000" b="1" i="0" u="none" strike="noStrike" cap="none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ko-KR" altLang="en-US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Google Shape;544;p41"/>
          <p:cNvSpPr txBox="1">
            <a:spLocks/>
          </p:cNvSpPr>
          <p:nvPr/>
        </p:nvSpPr>
        <p:spPr>
          <a:xfrm>
            <a:off x="7249587" y="3342704"/>
            <a:ext cx="942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en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07</a:t>
            </a:r>
            <a:endParaRPr lang="en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82" y="298115"/>
            <a:ext cx="1564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수강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장바구니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 완료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296" y="298115"/>
            <a:ext cx="6415660" cy="38399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9491" y="2695724"/>
            <a:ext cx="39308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체크 박스 선택 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강의가 결제 목록에 등록 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장바구니에서 강의가 삭제됩니다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결제할 강의의 정보입니다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결제할 강의의 총 금액입니다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결제하기 버튼을 누르면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결제창이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뜹니다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4592" y="101138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87550" y="99436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389044" y="203480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89044" y="290642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389044" y="312532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02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20" y="298115"/>
            <a:ext cx="5628700" cy="39005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982" y="298115"/>
            <a:ext cx="1564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수강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결제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 완료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45211" y="77983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1776" y="4316706"/>
            <a:ext cx="3778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결제창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원하는 지불 방식을 선택하고결제를 진행합니다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80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90" y="333592"/>
            <a:ext cx="5895185" cy="4000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982" y="298115"/>
            <a:ext cx="1564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수강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결제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 완료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98357" y="330136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3812" y="4333736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진행 후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결제버튼을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누르면 결제가 완료됩니다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7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295291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741916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278" y="298115"/>
            <a:ext cx="5939238" cy="3938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982" y="298115"/>
            <a:ext cx="1564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수강 등록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장바구니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결제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bg2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결제 완료</a:t>
            </a:r>
            <a:endParaRPr lang="ko-KR" altLang="en-US" sz="2000" b="1" dirty="0">
              <a:solidFill>
                <a:schemeClr val="bg2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254952" y="111602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1494" y="1735452"/>
            <a:ext cx="381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주문건에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주문번호 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결제한 강의의 정보를 간단히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0" name="타원 9"/>
          <p:cNvSpPr/>
          <p:nvPr/>
        </p:nvSpPr>
        <p:spPr>
          <a:xfrm>
            <a:off x="2516207" y="140066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86444" y="29506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34819" y="33157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725073" y="331006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973880" y="178628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73880" y="196628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81839" y="3917548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결제한 총 금액입니다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강의 목록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수강 목록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7" name="타원 16"/>
          <p:cNvSpPr/>
          <p:nvPr/>
        </p:nvSpPr>
        <p:spPr>
          <a:xfrm>
            <a:off x="4394225" y="396838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94225" y="414838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94225" y="417446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94225" y="435446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32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게임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096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89" y="1006001"/>
            <a:ext cx="5864286" cy="29598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982" y="298115"/>
            <a:ext cx="1904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5.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</a:t>
            </a:r>
            <a:r>
              <a:rPr lang="en-US" altLang="ko-KR" sz="2000" b="1" dirty="0" smtClean="0">
                <a:solidFill>
                  <a:srgbClr val="FF2C55"/>
                </a:solidFill>
              </a:rPr>
              <a:t>- </a:t>
            </a:r>
            <a:r>
              <a:rPr lang="ko-KR" altLang="en-US" sz="2000" b="1" dirty="0" smtClean="0">
                <a:solidFill>
                  <a:srgbClr val="FF2C55"/>
                </a:solidFill>
              </a:rPr>
              <a:t>노래 선택</a:t>
            </a:r>
            <a:endParaRPr lang="en-US" altLang="ko-KR" sz="2000" b="1" dirty="0" smtClean="0">
              <a:solidFill>
                <a:srgbClr val="FF2C55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 플레이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 결과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512127" y="1309255"/>
            <a:ext cx="3311237" cy="175952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240831" y="12623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94184" y="3567545"/>
            <a:ext cx="156143" cy="146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92834" y="3459567"/>
            <a:ext cx="922113" cy="39063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400152" y="404979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00152" y="447656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5315" y="4021540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선택창 옆의 버튼을 눌러 원하는 곡을 선택합니다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85315" y="4443454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원하는 곡을 선택했다면 게임시작 버튼을 누릅니다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89" y="441915"/>
            <a:ext cx="4793136" cy="269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82" y="298115"/>
            <a:ext cx="1904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5.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노래 선택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rgbClr val="FF2C55"/>
                </a:solidFill>
              </a:rPr>
              <a:t>- </a:t>
            </a:r>
            <a:r>
              <a:rPr lang="ko-KR" altLang="en-US" sz="2000" b="1" dirty="0" smtClean="0">
                <a:solidFill>
                  <a:srgbClr val="FF2C55"/>
                </a:solidFill>
              </a:rPr>
              <a:t>게임 플레이</a:t>
            </a:r>
            <a:endParaRPr lang="en-US" altLang="ko-KR" sz="2000" b="1" dirty="0" smtClean="0">
              <a:solidFill>
                <a:srgbClr val="FF2C55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 결과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28880" y="866662"/>
            <a:ext cx="2266553" cy="213977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031040" y="949786"/>
            <a:ext cx="915535" cy="56035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4410" y="2018014"/>
            <a:ext cx="1065338" cy="80281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43090" y="2861379"/>
            <a:ext cx="757910" cy="22486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52098" y="809241"/>
            <a:ext cx="1058411" cy="120459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139982" y="6982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504875" y="7882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894946" y="77666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933804" y="180154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023804" y="288381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319982" y="322254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19982" y="346498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315265" y="37074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315265" y="39498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15265" y="419227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95265" y="3184963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최고 기록 및 현재 점수를 볼 수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5264" y="3434528"/>
            <a:ext cx="4564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보고 따라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춰야하는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정답 영상입니다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위쪽에는 동작의 정확도가 표시됩니다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95263" y="3675432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정답 영상과 본인 영상의 관절 움직임을 보여줍니다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95262" y="3910627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본인의 영상을 확인할 수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95261" y="4161646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본인 영상이나 관절 영상을 끄고 킬 수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552" y="698225"/>
            <a:ext cx="4509886" cy="2536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982" y="298115"/>
            <a:ext cx="1904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5.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노래 선택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 플레이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rgbClr val="FF2C55"/>
                </a:solidFill>
              </a:rPr>
              <a:t>- </a:t>
            </a:r>
            <a:r>
              <a:rPr lang="ko-KR" altLang="en-US" sz="2000" b="1" dirty="0" smtClean="0">
                <a:solidFill>
                  <a:srgbClr val="FF2C55"/>
                </a:solidFill>
              </a:rPr>
              <a:t>게임 결과</a:t>
            </a:r>
            <a:endParaRPr lang="ko-KR" altLang="en-US" sz="2000" b="1" dirty="0">
              <a:solidFill>
                <a:srgbClr val="FF2C55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42154" y="1841406"/>
            <a:ext cx="644938" cy="610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165235" y="1621555"/>
            <a:ext cx="2415674" cy="10038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764623" y="2721169"/>
            <a:ext cx="2442213" cy="36839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245706" y="169679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946164" y="161354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19581" y="281536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65706" y="346375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65706" y="382415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080655" y="41845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5706" y="3425656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본인이 획득한 랭크를 확인할 수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5706" y="3791293"/>
            <a:ext cx="470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춤 동작을 얼마나 정확하게 했는지 그래프를 통해 확인할 수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5706" y="4156930"/>
            <a:ext cx="4014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최종 점수를 확인할 수 있고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만약 최고 기록을 달성했다면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css</a:t>
            </a:r>
            <a:r>
              <a:rPr lang="ko-KR" altLang="en-US" sz="1000" dirty="0" smtClean="0">
                <a:solidFill>
                  <a:schemeClr val="tx1"/>
                </a:solidFill>
              </a:rPr>
              <a:t>로 표시해줍니다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스낵스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0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347" y="298115"/>
            <a:ext cx="1741182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스낵스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err="1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댓글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등록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촬영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140" y="451854"/>
            <a:ext cx="4599810" cy="2813606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3007386" y="78872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863895" y="78872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088237" y="341702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1603" y="3353134"/>
            <a:ext cx="5808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최근 일주일 동안 가장 많이 업로드 된 해시태그를 보여줍니다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태그를 누르면 해당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태그가 포함되어 있는 영상을 검색할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088237" y="391403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1603" y="3850144"/>
            <a:ext cx="6165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업로더의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프로필 사진과 닉네임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해시태그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영상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스낵스의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제목을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제공하고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좋아요와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댓글을 추가할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업로더의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닉네임을 클릭하면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업로더의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프로필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무한 스크롤을 통해 끊김없이 영상을 재생합니다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088237" y="457646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142350" y="64819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8237" y="4517532"/>
            <a:ext cx="3023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영상을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인기순과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최신순으로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정렬합니다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1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메인 페이지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65" y="340267"/>
            <a:ext cx="2599958" cy="4462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47" y="298115"/>
            <a:ext cx="1741182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스낵스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댓글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등록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촬영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187801" y="432488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899992" y="225807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9992" y="2209570"/>
            <a:ext cx="317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댓글 아이콘을 클릭하면 댓글 목록을 볼 수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있으며 아래의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댓글창에서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댓글을 추가할 수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3" y="389013"/>
            <a:ext cx="2150426" cy="3789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71" y="698225"/>
            <a:ext cx="2200111" cy="37890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47" y="298115"/>
            <a:ext cx="1741182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스낵스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댓글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등록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촬영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164803" y="112816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12736" y="394756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376903" y="141119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3830" y="1359061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원하는 노래를 선택하여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 음악으로 재생할 수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376903" y="213855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3830" y="2086425"/>
            <a:ext cx="18069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촬영하기 버튼을 누르면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녹화가 진행되고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음악이 끝나면 자동으로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녹화가 종료됩니다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녹화된 영상은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스낵스로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바로 업로드할 수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2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671" r="12474"/>
          <a:stretch/>
        </p:blipFill>
        <p:spPr>
          <a:xfrm>
            <a:off x="2376063" y="347265"/>
            <a:ext cx="2826327" cy="35597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73" y="347265"/>
            <a:ext cx="2770737" cy="3559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47" y="298115"/>
            <a:ext cx="1741182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스낵스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댓글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등록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촬영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58421" y="94805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87367" y="324098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42294" y="162769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90110" y="343374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196063" y="402377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86687" y="3977634"/>
            <a:ext cx="5506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비디오 아이콘을 클릭하면 저장소에 있는 비디오 파일을 업로드할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96063" y="429977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72629" y="4276867"/>
            <a:ext cx="5655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촬영을 통해 업로드하는 경우 녹화가 끝나면 결과 영상이 위와 같이 제공됩니다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96063" y="458545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70043" y="4552867"/>
            <a:ext cx="5910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그리고 태그를 입력한 후 업로드 버튼을 누르면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스낵스가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21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마이페이지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42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985795992894967883/1009974735272149152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55" y="638105"/>
            <a:ext cx="6091723" cy="386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3996" y="298115"/>
            <a:ext cx="2100255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 </a:t>
            </a:r>
            <a:r>
              <a:rPr lang="ko-KR" altLang="en-US" sz="1800" b="1" dirty="0" err="1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나의 강의 목록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수정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변경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211747" y="174774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955842" y="239174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424020" y="304314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6312" y="2994641"/>
            <a:ext cx="437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자신의 프로필을 볼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스낵스를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얻은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경험치를 메달의 형태로 볼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424020" y="350480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311" y="3479111"/>
            <a:ext cx="4187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이때까지 업로드한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스낵스의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목록을 볼 수 있으며 클릭하면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스낵스의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상세페이지로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9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842" y="624819"/>
            <a:ext cx="6003831" cy="3801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3996" y="298115"/>
            <a:ext cx="2100255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나의 강의 목록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수정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변경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21053" y="186550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1053" y="1814672"/>
            <a:ext cx="26677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수강 중인 강의를 녹화와 실시간으로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구분하여 목록을 볼 수 있으며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썸네일을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클릭하면 해당 강의의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상세페이지로 이동하게 됩니다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74" y="492605"/>
            <a:ext cx="5981636" cy="3289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3996" y="298115"/>
            <a:ext cx="2100255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나의 강의 목록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수정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변경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99926" y="129536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201707" y="306142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193074" y="396928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3074" y="3920788"/>
            <a:ext cx="580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새로운 프로필 사진을 업로드할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2" name="타원 11"/>
          <p:cNvSpPr/>
          <p:nvPr/>
        </p:nvSpPr>
        <p:spPr>
          <a:xfrm>
            <a:off x="2193074" y="429478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3074" y="4246287"/>
            <a:ext cx="580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수정하고 싶은 정보를 입력한 후 프로필 수정 버튼을 누르면 해당 회원의 정보가 수정됩니다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64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42" y="492606"/>
            <a:ext cx="5963513" cy="347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3996" y="298115"/>
            <a:ext cx="2100255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나의 강의 목록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수정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변경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476817" y="295097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03742" y="424637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5420" y="4197879"/>
            <a:ext cx="580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 비밀번호를 통해 회원 검증을 한 후 새로운 비밀번호를 입력하면 비밀번호가 변경됩니다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36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관리자 페이지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854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476817" y="295097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4220" y="3745637"/>
            <a:ext cx="2719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정보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페이지가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 관리 페이지가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강의 관리 페이지가 보입니다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회원을 정보를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513" y="1348940"/>
            <a:ext cx="5097029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542" y="609419"/>
            <a:ext cx="5377858" cy="132179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225886" y="101477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225886" y="123734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25886" y="14461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220283" y="73447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460939" y="73447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25513" y="91447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400283" y="301708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45420" y="376341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355486" y="396674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355486" y="417554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55486" y="45216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40220" y="3745637"/>
            <a:ext cx="2719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정보를 삭제하는 아이콘입니다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입력한 내용으로 회원의 정보를 수정합니다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 버튼입니다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570924" y="381192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70924" y="398830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570924" y="45216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484" y="298115"/>
            <a:ext cx="210025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8. </a:t>
            </a:r>
            <a:r>
              <a:rPr lang="ko-KR" altLang="en-US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관리자페이지</a:t>
            </a:r>
            <a:endParaRPr lang="en-US" altLang="ko-KR" sz="20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회원관리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업로드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추가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추가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2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6911131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357756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82" y="298115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 페이지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106" y="363552"/>
            <a:ext cx="4747751" cy="22081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003" y="2417565"/>
            <a:ext cx="4780854" cy="22235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19600" y="2223655"/>
            <a:ext cx="360218" cy="2246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19600" y="4348725"/>
            <a:ext cx="360218" cy="2246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89249" y="4330678"/>
            <a:ext cx="3273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화면으로 스크롤 이동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설명 화면으로 스크롤 이동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41619" y="225772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41619" y="437104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276336" y="287880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8014" y="2830303"/>
            <a:ext cx="580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 정보를 확인할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42" y="795100"/>
            <a:ext cx="6105908" cy="159680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749521" y="123350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69742" y="89957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76336" y="328780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08014" y="3239307"/>
            <a:ext cx="580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강사 프로필을 업로드할 수 있는 창으로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484" y="298115"/>
            <a:ext cx="210025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8. </a:t>
            </a:r>
            <a:r>
              <a:rPr lang="ko-KR" altLang="en-US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관리자페이지</a:t>
            </a:r>
            <a:endParaRPr lang="en-US" altLang="ko-KR" sz="20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강사관리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업로드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추가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추가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1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81" y="655798"/>
            <a:ext cx="3094720" cy="3000098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707012" y="424971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7012" y="4219983"/>
            <a:ext cx="2873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파일을 업로드 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07012" y="381664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7012" y="3765809"/>
            <a:ext cx="2873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사진을 업로드할 강사의 아이디를 입력합니다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52700" y="166445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88320" y="206584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07012" y="456660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87012" y="4515769"/>
            <a:ext cx="3182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 프로필이 업로드 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62700" y="309547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84" y="298115"/>
            <a:ext cx="210025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8. </a:t>
            </a:r>
            <a:r>
              <a:rPr lang="ko-KR" altLang="en-US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관리자페이지</a:t>
            </a:r>
            <a:endParaRPr lang="en-US" altLang="ko-KR" sz="20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업로드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추가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추가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7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42" y="775664"/>
            <a:ext cx="6029671" cy="1399391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276336" y="287880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8014" y="2830303"/>
            <a:ext cx="580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정보를 확인할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49521" y="123350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316942" y="94997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76336" y="328780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8014" y="3239307"/>
            <a:ext cx="580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강의를 업로드할 수 있는 화면으로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316942" y="114350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76336" y="365531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8014" y="3606810"/>
            <a:ext cx="580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강의를 업로드 할 수 있는 화면으로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484" y="298115"/>
            <a:ext cx="210025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8. </a:t>
            </a:r>
            <a:r>
              <a:rPr lang="ko-KR" altLang="en-US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관리자페이지</a:t>
            </a:r>
            <a:endParaRPr lang="en-US" altLang="ko-KR" sz="20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업로드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강의관리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추가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추가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7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109264" y="57419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6406" y="837926"/>
            <a:ext cx="2873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강의 업로드를 위한 정보를 입력하면 강의를 등록할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55" y="354553"/>
            <a:ext cx="2727997" cy="447764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264413" y="8635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84" y="298115"/>
            <a:ext cx="210025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8. </a:t>
            </a:r>
            <a:r>
              <a:rPr lang="ko-KR" altLang="en-US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관리자페이지</a:t>
            </a:r>
            <a:endParaRPr lang="en-US" altLang="ko-KR" sz="20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업로드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추가</a:t>
            </a:r>
            <a:endParaRPr lang="en-US" altLang="ko-KR" sz="1800" b="1" dirty="0" smtClean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추가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4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155" y="783408"/>
            <a:ext cx="2848897" cy="357668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040830" y="97875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0347" y="1158758"/>
            <a:ext cx="2873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강의 업로드를 위한 정보를 입력하면 강의를 등록할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84" y="298115"/>
            <a:ext cx="210025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8. </a:t>
            </a:r>
            <a:r>
              <a:rPr lang="ko-KR" altLang="en-US" sz="20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관리자페이지</a:t>
            </a:r>
            <a:endParaRPr lang="en-US" altLang="ko-KR" sz="20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800" b="1" dirty="0" err="1" smtClean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강사관리</a:t>
            </a:r>
            <a:endParaRPr lang="en-US" altLang="ko-KR" sz="1800" b="1" dirty="0" smtClean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업로드</a:t>
            </a:r>
            <a:endParaRPr lang="en-US" altLang="ko-KR" sz="1800" b="1" dirty="0" smtClean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강의관리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라이브 추가</a:t>
            </a:r>
            <a:endParaRPr lang="en-US" altLang="ko-KR" sz="1800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1800" b="1" dirty="0" smtClean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녹화 추가</a:t>
            </a:r>
            <a:endParaRPr lang="ko-KR" altLang="en-US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5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6"/>
          <p:cNvSpPr/>
          <p:nvPr/>
        </p:nvSpPr>
        <p:spPr>
          <a:xfrm>
            <a:off x="2026050" y="1857980"/>
            <a:ext cx="5163900" cy="156202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46"/>
          <p:cNvSpPr txBox="1">
            <a:spLocks noGrp="1"/>
          </p:cNvSpPr>
          <p:nvPr>
            <p:ph type="title"/>
          </p:nvPr>
        </p:nvSpPr>
        <p:spPr>
          <a:xfrm>
            <a:off x="2787850" y="1933550"/>
            <a:ext cx="3637800" cy="1216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82" y="298115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 페이지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92" y="520854"/>
            <a:ext cx="4634094" cy="2160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95781" y="1149927"/>
            <a:ext cx="1170709" cy="11637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08036" y="1149927"/>
            <a:ext cx="1170709" cy="11637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15854" y="2417618"/>
            <a:ext cx="874455" cy="2493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046891" y="2476131"/>
            <a:ext cx="2411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목록 조회 페이지로 이동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선택 페이지로 이동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조회 페이지로 이동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페이지로 이동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27218" y="1156854"/>
            <a:ext cx="1170709" cy="11637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804655" y="115685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297893" y="115685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755890" y="115685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505711" y="246009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09910" y="252735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09910" y="270735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09910" y="288735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109910" y="305813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41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0915" y="422806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1-1.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네비바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b="21827"/>
          <a:stretch/>
        </p:blipFill>
        <p:spPr>
          <a:xfrm>
            <a:off x="2229130" y="3425793"/>
            <a:ext cx="5785689" cy="4049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03" y="1784833"/>
            <a:ext cx="5750471" cy="394041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284585" y="189185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26857" y="169452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215938" y="169452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795019" y="169452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265004" y="169187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529601" y="169630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834819" y="169630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584" y="498868"/>
            <a:ext cx="5875689" cy="324048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2104585" y="57089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84585" y="841173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로그인을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안했을 때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나타는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네비바입니다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104585" y="85791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104585" y="105880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175004" y="57089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29584" y="2340917"/>
            <a:ext cx="2719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CHUKKA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로고 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목록 조회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노래 선택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스낵스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조회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49" name="타원 48"/>
          <p:cNvSpPr/>
          <p:nvPr/>
        </p:nvSpPr>
        <p:spPr>
          <a:xfrm>
            <a:off x="2190151" y="23640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190151" y="255379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190151" y="275641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193808" y="293853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23948" y="2340917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장바구니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마이페이로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로그아웃 버튼 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55" name="타원 54"/>
          <p:cNvSpPr/>
          <p:nvPr/>
        </p:nvSpPr>
        <p:spPr>
          <a:xfrm>
            <a:off x="5584515" y="23640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584515" y="255379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584515" y="275641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074550" y="333579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90151" y="1479775"/>
            <a:ext cx="5848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2221420" y="3272161"/>
            <a:ext cx="5848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84061" y="3822949"/>
            <a:ext cx="2920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 회원일 경우 나타나는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뱃지입니다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305938" y="387536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432" y="4172194"/>
            <a:ext cx="6254621" cy="38651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7259491" y="407977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84061" y="4512235"/>
            <a:ext cx="266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관리자의 경우 나타나는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뱃지입니다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66" name="타원 65"/>
          <p:cNvSpPr/>
          <p:nvPr/>
        </p:nvSpPr>
        <p:spPr>
          <a:xfrm>
            <a:off x="5305938" y="456465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4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61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726" r="25221"/>
          <a:stretch/>
        </p:blipFill>
        <p:spPr>
          <a:xfrm>
            <a:off x="2010611" y="321222"/>
            <a:ext cx="4382251" cy="4361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988" y="251949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endParaRPr lang="en-US" altLang="ko-KR" sz="1800" b="1" dirty="0">
              <a:solidFill>
                <a:schemeClr val="bg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89407" y="832025"/>
            <a:ext cx="1678338" cy="37399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36068" y="895861"/>
            <a:ext cx="2111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form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닉네임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이름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후대폰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번호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생년월일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성별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JOIN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회원가입을 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2802" y="96450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207750" y="421253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44411" y="96450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58524" y="207315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7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89" y="832025"/>
            <a:ext cx="5656086" cy="2645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988" y="251949"/>
            <a:ext cx="1285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-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ko-KR" altLang="en-US" sz="1800" b="1" dirty="0">
                <a:solidFill>
                  <a:schemeClr val="bg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57455" y="1953492"/>
            <a:ext cx="1170709" cy="1046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55717" y="3589388"/>
            <a:ext cx="2523756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입력 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form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입력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LOGIN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80830" y="2836425"/>
            <a:ext cx="1170709" cy="1630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731695" y="3670511"/>
            <a:ext cx="22148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찾기로 이동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회원가입으로 이동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00582" y="195349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700582" y="281951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95339" y="281951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97279" y="362731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81612" y="374502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73122" y="399953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47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Integration Project Plan by Slidesgo">
  <a:themeElements>
    <a:clrScheme name="Simple Light">
      <a:dk1>
        <a:srgbClr val="FFFFFF"/>
      </a:dk1>
      <a:lt1>
        <a:srgbClr val="191919"/>
      </a:lt1>
      <a:dk2>
        <a:srgbClr val="E84987"/>
      </a:dk2>
      <a:lt2>
        <a:srgbClr val="84BDE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4BD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1690</Words>
  <Application>Microsoft Office PowerPoint</Application>
  <PresentationFormat>화면 슬라이드 쇼(16:9)</PresentationFormat>
  <Paragraphs>496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맑은 고딕</vt:lpstr>
      <vt:lpstr>Arial</vt:lpstr>
      <vt:lpstr>에스코어 드림 4 Regular</vt:lpstr>
      <vt:lpstr>Cuprum</vt:lpstr>
      <vt:lpstr>에스코어 드림 5 Medium</vt:lpstr>
      <vt:lpstr>Orbitron</vt:lpstr>
      <vt:lpstr>에스코어 드림 3 Light</vt:lpstr>
      <vt:lpstr>에스코어 드림 7 ExtraBold</vt:lpstr>
      <vt:lpstr>Assistant</vt:lpstr>
      <vt:lpstr>에스코어 드림 6 Bold</vt:lpstr>
      <vt:lpstr>Data Integration Project Plan by Slidesgo</vt:lpstr>
      <vt:lpstr>CHUKKA</vt:lpstr>
      <vt:lpstr>Table of contents</vt:lpstr>
      <vt:lpstr>메인 페이지</vt:lpstr>
      <vt:lpstr>PowerPoint 프레젠테이션</vt:lpstr>
      <vt:lpstr>PowerPoint 프레젠테이션</vt:lpstr>
      <vt:lpstr>PowerPoint 프레젠테이션</vt:lpstr>
      <vt:lpstr>회원</vt:lpstr>
      <vt:lpstr>PowerPoint 프레젠테이션</vt:lpstr>
      <vt:lpstr>PowerPoint 프레젠테이션</vt:lpstr>
      <vt:lpstr>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수강 등록</vt:lpstr>
      <vt:lpstr>PowerPoint 프레젠테이션</vt:lpstr>
      <vt:lpstr>PowerPoint 프레젠테이션</vt:lpstr>
      <vt:lpstr>PowerPoint 프레젠테이션</vt:lpstr>
      <vt:lpstr>PowerPoint 프레젠테이션</vt:lpstr>
      <vt:lpstr>게임</vt:lpstr>
      <vt:lpstr>PowerPoint 프레젠테이션</vt:lpstr>
      <vt:lpstr>PowerPoint 프레젠테이션</vt:lpstr>
      <vt:lpstr>PowerPoint 프레젠테이션</vt:lpstr>
      <vt:lpstr>스낵스</vt:lpstr>
      <vt:lpstr>PowerPoint 프레젠테이션</vt:lpstr>
      <vt:lpstr>PowerPoint 프레젠테이션</vt:lpstr>
      <vt:lpstr>PowerPoint 프레젠테이션</vt:lpstr>
      <vt:lpstr>PowerPoint 프레젠테이션</vt:lpstr>
      <vt:lpstr>마이페이지</vt:lpstr>
      <vt:lpstr>PowerPoint 프레젠테이션</vt:lpstr>
      <vt:lpstr>PowerPoint 프레젠테이션</vt:lpstr>
      <vt:lpstr>PowerPoint 프레젠테이션</vt:lpstr>
      <vt:lpstr>PowerPoint 프레젠테이션</vt:lpstr>
      <vt:lpstr>관리자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CHUKKA</dc:title>
  <dc:creator>SSAFY</dc:creator>
  <cp:lastModifiedBy>SSAFY</cp:lastModifiedBy>
  <cp:revision>33</cp:revision>
  <dcterms:modified xsi:type="dcterms:W3CDTF">2022-08-19T02:50:12Z</dcterms:modified>
</cp:coreProperties>
</file>